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2"/>
  </p:notesMasterIdLst>
  <p:sldIdLst>
    <p:sldId id="290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8" autoAdjust="0"/>
    <p:restoredTop sz="94660"/>
  </p:normalViewPr>
  <p:slideViewPr>
    <p:cSldViewPr>
      <p:cViewPr varScale="1">
        <p:scale>
          <a:sx n="67" d="100"/>
          <a:sy n="67" d="100"/>
        </p:scale>
        <p:origin x="118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5EAC831-99D0-442F-A71A-B318C2401596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7B131CD-D1A9-4048-AB1F-DDD9F46FD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01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64E234-963D-4E82-B5ED-691A395A03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0123C3-10E0-4EA7-861D-8CA3CE24B82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8515C-BA83-47EB-9A77-073BD3FB520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0C9E30-45EC-4607-8258-7574254B373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16DB60-E06F-4773-9A0A-96326AB3273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142B3A-6C9F-43D6-B1CE-F5364DE46E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05205D-BC66-420A-B4BF-96B35BEE46E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95F42F-D7BA-43A7-A59A-18B6E4696E8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0D6B35-D03D-4641-ABA5-2023353B05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B9C92C-A525-4D76-B12D-7078002212E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CFD67-C272-4DF5-86F6-F714D8551DCC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9C9EA-B5A2-46DF-9812-5040729F9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C8283-5E66-4B78-8B99-CF1BB75FAF0E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0738B-3684-4111-AA65-060971EDA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FE7B5-0BD6-47CC-94F2-6774B99D212F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77F29-F02E-403E-BBF1-E77DD55F5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C9D7D-2F0C-4A50-B1F5-30FCF98CC4B5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8AD95-270D-4AF1-B5F0-71BFC1AA4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05F86-5183-4189-8BB8-FE26347112D4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97F34-0DCD-4F19-BC7D-33EAAB66A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5757-6D90-4D89-AECC-44ACD7B8FA91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E06DD-1227-4F9E-ADEA-7C31DF9DE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55367-0158-438F-AEC6-6AB0FFFEA02F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99136-3694-41F4-8306-B4DF43F13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0BF87-6CE4-44FE-BC27-C0AE81FA8194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420D5-A125-40A4-84E1-89F8F2342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9C3C9-0BCC-4329-9FAF-B6B7FAA9053C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59765-D25A-422D-AF29-CE037D3EE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D7C6C-DF02-458C-87B8-D7ACB94838AE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B85B-AF17-4888-B048-FDD17AC5C5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87F6D-3217-4A62-9DBB-C10D29E03C65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1EEBD-8644-4C07-A0F3-8C37B121DC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A237BD-F5FF-462C-9880-27D4EBED44DE}" type="datetimeFigureOut">
              <a:rPr lang="en-US"/>
              <a:pPr>
                <a:defRPr/>
              </a:pPr>
              <a:t>10/12/2026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ACCB4AB-588B-4745-8ED1-53CD6ADE1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55" r:id="rId1"/>
    <p:sldLayoutId id="2147483949" r:id="rId2"/>
    <p:sldLayoutId id="2147483956" r:id="rId3"/>
    <p:sldLayoutId id="2147483950" r:id="rId4"/>
    <p:sldLayoutId id="2147483957" r:id="rId5"/>
    <p:sldLayoutId id="2147483951" r:id="rId6"/>
    <p:sldLayoutId id="2147483952" r:id="rId7"/>
    <p:sldLayoutId id="2147483958" r:id="rId8"/>
    <p:sldLayoutId id="2147483959" r:id="rId9"/>
    <p:sldLayoutId id="2147483953" r:id="rId10"/>
    <p:sldLayoutId id="21474839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pPr algn="r" eaLnBrk="1" hangingPunct="1"/>
            <a:r>
              <a:rPr lang="en-US"/>
              <a:t>SASARAN UKUR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8382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/>
              <a:t>Apakah semua hal dapat diukur 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2590800"/>
            <a:ext cx="8305800" cy="39624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3000" dirty="0" err="1">
                <a:latin typeface="+mn-lt"/>
                <a:cs typeface="+mn-cs"/>
              </a:rPr>
              <a:t>Jika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sesuatu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itu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ada</a:t>
            </a:r>
            <a:r>
              <a:rPr lang="en-US" sz="3000" dirty="0">
                <a:latin typeface="+mn-lt"/>
                <a:cs typeface="+mn-cs"/>
              </a:rPr>
              <a:t>, </a:t>
            </a:r>
            <a:r>
              <a:rPr lang="en-US" sz="3000" dirty="0" err="1">
                <a:latin typeface="+mn-lt"/>
                <a:cs typeface="+mn-cs"/>
              </a:rPr>
              <a:t>maka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ada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dalam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suatu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jumlah</a:t>
            </a:r>
            <a:r>
              <a:rPr lang="en-US" sz="3000" dirty="0">
                <a:latin typeface="+mn-lt"/>
                <a:cs typeface="+mn-cs"/>
              </a:rPr>
              <a:t>. </a:t>
            </a:r>
            <a:r>
              <a:rPr lang="en-US" sz="3000" dirty="0" err="1">
                <a:latin typeface="+mn-lt"/>
                <a:cs typeface="+mn-cs"/>
              </a:rPr>
              <a:t>Maka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seharusnya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dapat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diukur</a:t>
            </a:r>
            <a:r>
              <a:rPr lang="en-US" sz="3000" dirty="0">
                <a:latin typeface="+mn-lt"/>
                <a:cs typeface="+mn-cs"/>
              </a:rPr>
              <a:t> (</a:t>
            </a:r>
            <a:r>
              <a:rPr lang="en-US" sz="3000" dirty="0" err="1">
                <a:latin typeface="+mn-lt"/>
                <a:cs typeface="+mn-cs"/>
              </a:rPr>
              <a:t>croncbach</a:t>
            </a:r>
            <a:r>
              <a:rPr lang="en-US" sz="3000" dirty="0">
                <a:latin typeface="+mn-lt"/>
                <a:cs typeface="+mn-cs"/>
              </a:rPr>
              <a:t>)</a:t>
            </a:r>
          </a:p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3000" dirty="0" err="1">
                <a:latin typeface="+mn-lt"/>
                <a:cs typeface="+mn-cs"/>
              </a:rPr>
              <a:t>Jika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sesuatu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membuat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perbedaan</a:t>
            </a:r>
            <a:r>
              <a:rPr lang="en-US" sz="3000" dirty="0">
                <a:latin typeface="+mn-lt"/>
                <a:cs typeface="+mn-cs"/>
              </a:rPr>
              <a:t>, </a:t>
            </a:r>
            <a:r>
              <a:rPr lang="en-US" sz="3000" dirty="0" err="1">
                <a:latin typeface="+mn-lt"/>
                <a:cs typeface="+mn-cs"/>
              </a:rPr>
              <a:t>maka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terdapat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dasar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untuk</a:t>
            </a:r>
            <a:r>
              <a:rPr lang="en-US" sz="3000" dirty="0">
                <a:latin typeface="+mn-lt"/>
                <a:cs typeface="+mn-cs"/>
              </a:rPr>
              <a:t> </a:t>
            </a:r>
            <a:r>
              <a:rPr lang="en-US" sz="3000" dirty="0" err="1">
                <a:latin typeface="+mn-lt"/>
                <a:cs typeface="+mn-cs"/>
              </a:rPr>
              <a:t>pengukuran</a:t>
            </a:r>
            <a:r>
              <a:rPr lang="en-US" sz="3000" dirty="0">
                <a:latin typeface="+mn-lt"/>
                <a:cs typeface="+mn-cs"/>
              </a:rPr>
              <a:t> (</a:t>
            </a:r>
            <a:r>
              <a:rPr lang="en-US" sz="3000" dirty="0" err="1">
                <a:latin typeface="+mn-lt"/>
                <a:cs typeface="+mn-cs"/>
              </a:rPr>
              <a:t>ebel</a:t>
            </a:r>
            <a:r>
              <a:rPr lang="en-US" sz="3000" dirty="0">
                <a:latin typeface="+mn-lt"/>
                <a:cs typeface="+mn-cs"/>
              </a:rPr>
              <a:t>)</a:t>
            </a:r>
          </a:p>
          <a:p>
            <a:pPr marL="420624" indent="-384048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lang="en-US" sz="3000" dirty="0">
              <a:latin typeface="+mn-lt"/>
              <a:cs typeface="+mn-cs"/>
            </a:endParaRPr>
          </a:p>
          <a:p>
            <a:pPr marL="420624" indent="-384048" algn="just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q"/>
              <a:defRPr/>
            </a:pP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Kalau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ada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dalam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satu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jumlah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dan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menunjukkan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suatu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perbedaan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maka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dapat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dicari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alat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dan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skala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unur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untuk</a:t>
            </a:r>
            <a:r>
              <a:rPr lang="en-US" sz="3000" dirty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sz="3000" dirty="0" err="1">
                <a:solidFill>
                  <a:srgbClr val="00B0F0"/>
                </a:solidFill>
                <a:latin typeface="+mn-lt"/>
                <a:cs typeface="+mn-cs"/>
              </a:rPr>
              <a:t>mengukurnya</a:t>
            </a:r>
            <a:endParaRPr lang="en-US" sz="3000" dirty="0">
              <a:solidFill>
                <a:srgbClr val="00B0F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3200400" y="82550"/>
            <a:ext cx="48006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solidFill>
                  <a:srgbClr val="FFFF00"/>
                </a:solidFill>
              </a:rPr>
              <a:t>Jenis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sasaran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Ukur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60675" y="1758950"/>
            <a:ext cx="2057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/>
              <a:t>Atribut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427788" y="1758950"/>
            <a:ext cx="2057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/>
              <a:t>Responden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2860675" y="2936875"/>
            <a:ext cx="2057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/>
              <a:t>Variabel</a:t>
            </a:r>
            <a:endParaRPr lang="en-US" sz="2400" dirty="0"/>
          </a:p>
        </p:txBody>
      </p:sp>
      <p:sp>
        <p:nvSpPr>
          <p:cNvPr id="10" name="Snip Single Corner Rectangle 9"/>
          <p:cNvSpPr/>
          <p:nvPr/>
        </p:nvSpPr>
        <p:spPr>
          <a:xfrm>
            <a:off x="3307868" y="4073525"/>
            <a:ext cx="2092325" cy="1058863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endParaRPr lang="en-US" sz="2000" dirty="0"/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/>
              <a:t>Sikap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180975" y="2930525"/>
            <a:ext cx="182245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/>
              <a:t>Konstanta</a:t>
            </a:r>
            <a:endParaRPr lang="en-US" sz="2400" dirty="0"/>
          </a:p>
        </p:txBody>
      </p:sp>
      <p:sp>
        <p:nvSpPr>
          <p:cNvPr id="12" name="Snip Single Corner Rectangle 11"/>
          <p:cNvSpPr/>
          <p:nvPr/>
        </p:nvSpPr>
        <p:spPr>
          <a:xfrm>
            <a:off x="6421438" y="4044950"/>
            <a:ext cx="2057400" cy="1060450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/>
              <a:t>Mahasiswa</a:t>
            </a:r>
            <a:endParaRPr lang="en-US" sz="2000" dirty="0"/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/>
              <a:t>Karyawan</a:t>
            </a:r>
            <a:endParaRPr lang="en-US" sz="2000" dirty="0"/>
          </a:p>
        </p:txBody>
      </p:sp>
      <p:sp>
        <p:nvSpPr>
          <p:cNvPr id="13" name="Snip Single Corner Rectangle 12"/>
          <p:cNvSpPr/>
          <p:nvPr/>
        </p:nvSpPr>
        <p:spPr>
          <a:xfrm>
            <a:off x="4250623" y="5629313"/>
            <a:ext cx="3352800" cy="106045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r>
              <a:rPr lang="en-US" sz="2000" dirty="0"/>
              <a:t> </a:t>
            </a:r>
            <a:r>
              <a:rPr lang="en-US" sz="2000" dirty="0" err="1"/>
              <a:t>Mahasiswa</a:t>
            </a:r>
            <a:endParaRPr lang="en-US" sz="2000" dirty="0"/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/>
              <a:t>Sikap</a:t>
            </a:r>
            <a:r>
              <a:rPr lang="en-US" sz="2000" dirty="0"/>
              <a:t> </a:t>
            </a:r>
            <a:r>
              <a:rPr lang="en-US" sz="2000" dirty="0" err="1"/>
              <a:t>Karyawan</a:t>
            </a:r>
            <a:endParaRPr lang="en-US" sz="2000" dirty="0"/>
          </a:p>
        </p:txBody>
      </p:sp>
      <p:cxnSp>
        <p:nvCxnSpPr>
          <p:cNvPr id="15" name="Elbow Connector 14"/>
          <p:cNvCxnSpPr>
            <a:stCxn id="6" idx="4"/>
            <a:endCxn id="7" idx="0"/>
          </p:cNvCxnSpPr>
          <p:nvPr/>
        </p:nvCxnSpPr>
        <p:spPr>
          <a:xfrm rot="5400000">
            <a:off x="4402138" y="560387"/>
            <a:ext cx="685800" cy="171132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4"/>
            <a:endCxn id="8" idx="0"/>
          </p:cNvCxnSpPr>
          <p:nvPr/>
        </p:nvCxnSpPr>
        <p:spPr>
          <a:xfrm rot="16200000" flipH="1">
            <a:off x="6185694" y="488156"/>
            <a:ext cx="685800" cy="18557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2"/>
            <a:endCxn id="9" idx="0"/>
          </p:cNvCxnSpPr>
          <p:nvPr/>
        </p:nvCxnSpPr>
        <p:spPr>
          <a:xfrm rot="5400000">
            <a:off x="3644106" y="2691607"/>
            <a:ext cx="4921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7" idx="2"/>
            <a:endCxn id="11" idx="0"/>
          </p:cNvCxnSpPr>
          <p:nvPr/>
        </p:nvCxnSpPr>
        <p:spPr>
          <a:xfrm rot="5400000">
            <a:off x="2247900" y="1289050"/>
            <a:ext cx="485775" cy="2797175"/>
          </a:xfrm>
          <a:prstGeom prst="bentConnector3">
            <a:avLst>
              <a:gd name="adj1" fmla="val 50000"/>
            </a:avLst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0" idx="3"/>
          </p:cNvCxnSpPr>
          <p:nvPr/>
        </p:nvCxnSpPr>
        <p:spPr>
          <a:xfrm rot="5400000">
            <a:off x="4113213" y="3822700"/>
            <a:ext cx="49212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8" idx="2"/>
            <a:endCxn id="0" idx="3"/>
          </p:cNvCxnSpPr>
          <p:nvPr/>
        </p:nvCxnSpPr>
        <p:spPr>
          <a:xfrm rot="5400000">
            <a:off x="6653213" y="3241675"/>
            <a:ext cx="1600200" cy="6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0" idx="0"/>
            <a:endCxn id="0" idx="2"/>
          </p:cNvCxnSpPr>
          <p:nvPr/>
        </p:nvCxnSpPr>
        <p:spPr>
          <a:xfrm flipV="1">
            <a:off x="5400675" y="4575175"/>
            <a:ext cx="1020763" cy="28575"/>
          </a:xfrm>
          <a:prstGeom prst="straightConnector1">
            <a:avLst/>
          </a:prstGeom>
          <a:ln>
            <a:prstDash val="dash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0" idx="3"/>
          </p:cNvCxnSpPr>
          <p:nvPr/>
        </p:nvCxnSpPr>
        <p:spPr>
          <a:xfrm rot="5400000">
            <a:off x="5407025" y="5092700"/>
            <a:ext cx="1057275" cy="15875"/>
          </a:xfrm>
          <a:prstGeom prst="straightConnector1">
            <a:avLst/>
          </a:prstGeom>
          <a:ln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nip Single Corner Rectangle 19"/>
          <p:cNvSpPr/>
          <p:nvPr/>
        </p:nvSpPr>
        <p:spPr>
          <a:xfrm>
            <a:off x="262271" y="4191001"/>
            <a:ext cx="1676400" cy="533400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/>
              <a:t>Komunikasi</a:t>
            </a:r>
            <a:endParaRPr lang="en-US" sz="2000" dirty="0"/>
          </a:p>
        </p:txBody>
      </p:sp>
      <p:cxnSp>
        <p:nvCxnSpPr>
          <p:cNvPr id="24" name="Straight Arrow Connector 23"/>
          <p:cNvCxnSpPr>
            <a:stCxn id="11" idx="2"/>
            <a:endCxn id="0" idx="3"/>
          </p:cNvCxnSpPr>
          <p:nvPr/>
        </p:nvCxnSpPr>
        <p:spPr>
          <a:xfrm rot="16200000" flipH="1">
            <a:off x="808831" y="3899694"/>
            <a:ext cx="574675" cy="793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50875" y="5248940"/>
            <a:ext cx="1524000" cy="609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Spesifik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0" idx="1"/>
            <a:endCxn id="0" idx="0"/>
          </p:cNvCxnSpPr>
          <p:nvPr/>
        </p:nvCxnSpPr>
        <p:spPr>
          <a:xfrm rot="16200000" flipH="1">
            <a:off x="844550" y="4979988"/>
            <a:ext cx="523875" cy="127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6" idx="6"/>
            <a:endCxn id="9" idx="1"/>
          </p:cNvCxnSpPr>
          <p:nvPr/>
        </p:nvCxnSpPr>
        <p:spPr>
          <a:xfrm flipV="1">
            <a:off x="1874838" y="3279775"/>
            <a:ext cx="985837" cy="2273300"/>
          </a:xfrm>
          <a:prstGeom prst="bentConnector3">
            <a:avLst>
              <a:gd name="adj1" fmla="val 50000"/>
            </a:avLst>
          </a:prstGeom>
          <a:ln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nip Single Corner Rectangle 35"/>
          <p:cNvSpPr/>
          <p:nvPr/>
        </p:nvSpPr>
        <p:spPr>
          <a:xfrm>
            <a:off x="1959935" y="5849680"/>
            <a:ext cx="2057400" cy="838200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/>
              <a:t>Intensitas</a:t>
            </a:r>
            <a:r>
              <a:rPr lang="en-US" sz="2000" dirty="0"/>
              <a:t> </a:t>
            </a:r>
            <a:r>
              <a:rPr lang="en-US" sz="2000" dirty="0" err="1"/>
              <a:t>Komunikasi</a:t>
            </a:r>
            <a:endParaRPr lang="en-US" sz="2000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1981994" y="4723606"/>
            <a:ext cx="2286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VARIABEL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eaLnBrk="1" hangingPunct="1"/>
            <a:r>
              <a:rPr lang="en-US"/>
              <a:t>Konsep yang memiliki variasi nilai</a:t>
            </a:r>
          </a:p>
          <a:p>
            <a:pPr eaLnBrk="1" hangingPunct="1"/>
            <a:r>
              <a:rPr lang="en-US"/>
              <a:t>Dalam banyak hal, pengukuran dilakukan terhadap variabel dengan menghasilkan hasil ukur</a:t>
            </a:r>
          </a:p>
          <a:p>
            <a:pPr eaLnBrk="1" hangingPunct="1"/>
            <a:r>
              <a:rPr lang="en-US"/>
              <a:t>Pengukuran dapat dilakukan terhadap satu atau lebih dimensi (Unidimensi dan Multidimensi)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UNIDIMENSI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Mengukur satu dimensi saja </a:t>
            </a:r>
          </a:p>
          <a:p>
            <a:pPr eaLnBrk="1" hangingPunct="1"/>
            <a:r>
              <a:rPr lang="en-US"/>
              <a:t>Misal : </a:t>
            </a:r>
          </a:p>
          <a:p>
            <a:pPr lvl="1" eaLnBrk="1" hangingPunct="1"/>
            <a:r>
              <a:rPr lang="en-US"/>
              <a:t>Kemampuan matematika</a:t>
            </a:r>
          </a:p>
          <a:p>
            <a:pPr lvl="1" eaLnBrk="1" hangingPunct="1"/>
            <a:r>
              <a:rPr lang="en-US"/>
              <a:t>Kemampuan bahasa</a:t>
            </a:r>
          </a:p>
          <a:p>
            <a:pPr lvl="1" eaLnBrk="1" hangingPunct="1"/>
            <a:r>
              <a:rPr lang="en-US"/>
              <a:t>Minat belajar</a:t>
            </a:r>
          </a:p>
          <a:p>
            <a:pPr lvl="1" eaLnBrk="1" hangingPunct="1"/>
            <a:r>
              <a:rPr lang="en-US"/>
              <a:t>Bakat melukis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 DIMENSI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467600" cy="4144963"/>
          </a:xfrm>
        </p:spPr>
        <p:txBody>
          <a:bodyPr/>
          <a:lstStyle/>
          <a:p>
            <a:pPr eaLnBrk="1" hangingPunct="1"/>
            <a:r>
              <a:rPr lang="en-US"/>
              <a:t>Mengukur lebih dari satu dimensi</a:t>
            </a:r>
          </a:p>
          <a:p>
            <a:pPr eaLnBrk="1" hangingPunct="1"/>
            <a:r>
              <a:rPr lang="en-US"/>
              <a:t>Misal :</a:t>
            </a:r>
          </a:p>
          <a:p>
            <a:pPr lvl="1" eaLnBrk="1" hangingPunct="1"/>
            <a:r>
              <a:rPr lang="en-US"/>
              <a:t>Inteligensi</a:t>
            </a:r>
          </a:p>
          <a:p>
            <a:pPr lvl="1" eaLnBrk="1" hangingPunct="1"/>
            <a:r>
              <a:rPr lang="en-US"/>
              <a:t>Kecerdasan emosional</a:t>
            </a:r>
          </a:p>
          <a:p>
            <a:pPr lvl="1" eaLnBrk="1" hangingPunct="1"/>
            <a:r>
              <a:rPr lang="en-US"/>
              <a:t>Kecemasan menghadapi ujian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JENIS VARIABEL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Variabel Manifes</a:t>
            </a:r>
          </a:p>
          <a:p>
            <a:pPr lvl="1" eaLnBrk="1" hangingPunct="1"/>
            <a:r>
              <a:rPr lang="en-US"/>
              <a:t>Langsung dapat di ukur</a:t>
            </a:r>
          </a:p>
          <a:p>
            <a:pPr lvl="1" eaLnBrk="1" hangingPunct="1"/>
            <a:r>
              <a:rPr lang="en-US"/>
              <a:t>Misal : Skor ujian, skor IQ, skor kecerdasan emosi</a:t>
            </a:r>
          </a:p>
          <a:p>
            <a:pPr eaLnBrk="1" hangingPunct="1"/>
            <a:r>
              <a:rPr lang="en-US"/>
              <a:t>Variabel Laten</a:t>
            </a:r>
          </a:p>
          <a:p>
            <a:pPr lvl="1" eaLnBrk="1" hangingPunct="1"/>
            <a:r>
              <a:rPr lang="en-US"/>
              <a:t>Tidak langsung dapat di ukur</a:t>
            </a:r>
          </a:p>
          <a:p>
            <a:pPr lvl="1" eaLnBrk="1" hangingPunct="1"/>
            <a:r>
              <a:rPr lang="en-US"/>
              <a:t>Misal : Keberhasilan belajar, IQ, Kecerdasan emosi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762000" y="1447800"/>
            <a:ext cx="6400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/>
              <a:t>Bagaimana cara mengukur variabel laten ??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685800" y="1066800"/>
            <a:ext cx="6248400" cy="1981200"/>
          </a:xfrm>
          <a:prstGeom prst="wedgeRoundRectCallout">
            <a:avLst>
              <a:gd name="adj1" fmla="val 39150"/>
              <a:gd name="adj2" fmla="val 78868"/>
              <a:gd name="adj3" fmla="val 16667"/>
            </a:avLst>
          </a:prstGeom>
          <a:solidFill>
            <a:schemeClr val="accent1"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4038600"/>
            <a:ext cx="180975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68325" y="263525"/>
            <a:ext cx="22860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Laten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873750" y="339725"/>
            <a:ext cx="22860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Manifes</a:t>
            </a:r>
            <a:endParaRPr lang="en-US" dirty="0"/>
          </a:p>
        </p:txBody>
      </p:sp>
      <p:sp>
        <p:nvSpPr>
          <p:cNvPr id="6" name="Left-Right Arrow 5"/>
          <p:cNvSpPr/>
          <p:nvPr/>
        </p:nvSpPr>
        <p:spPr>
          <a:xfrm>
            <a:off x="3352800" y="491834"/>
            <a:ext cx="2209800" cy="762000"/>
          </a:xfrm>
          <a:prstGeom prst="left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Kesepadanan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74675" y="1911350"/>
            <a:ext cx="2286000" cy="1143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Keberhasilan</a:t>
            </a:r>
            <a:r>
              <a:rPr lang="en-US" dirty="0"/>
              <a:t> </a:t>
            </a:r>
            <a:r>
              <a:rPr lang="en-US" dirty="0" err="1"/>
              <a:t>Belajar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881688" y="1987550"/>
            <a:ext cx="2286000" cy="1143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dirty="0" err="1"/>
              <a:t>Ujian</a:t>
            </a:r>
            <a:endParaRPr lang="en-US" dirty="0"/>
          </a:p>
        </p:txBody>
      </p:sp>
      <p:sp>
        <p:nvSpPr>
          <p:cNvPr id="9" name="Left-Right Arrow 8"/>
          <p:cNvSpPr/>
          <p:nvPr/>
        </p:nvSpPr>
        <p:spPr>
          <a:xfrm>
            <a:off x="3359726" y="2140538"/>
            <a:ext cx="2209800" cy="762000"/>
          </a:xfrm>
          <a:prstGeom prst="left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Kesepadanan</a:t>
            </a:r>
            <a:endParaRPr lang="en-US" dirty="0"/>
          </a:p>
        </p:txBody>
      </p:sp>
      <p:sp>
        <p:nvSpPr>
          <p:cNvPr id="10" name="Snip Diagonal Corner Rectangle 9"/>
          <p:cNvSpPr/>
          <p:nvPr/>
        </p:nvSpPr>
        <p:spPr>
          <a:xfrm>
            <a:off x="395288" y="3775075"/>
            <a:ext cx="2667000" cy="129540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Sebarapa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endParaRPr lang="en-US" dirty="0"/>
          </a:p>
        </p:txBody>
      </p:sp>
      <p:sp>
        <p:nvSpPr>
          <p:cNvPr id="11" name="Snip Diagonal Corner Rectangle 10"/>
          <p:cNvSpPr/>
          <p:nvPr/>
        </p:nvSpPr>
        <p:spPr>
          <a:xfrm>
            <a:off x="5691188" y="3789040"/>
            <a:ext cx="2667000" cy="129540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yang </a:t>
            </a:r>
            <a:r>
              <a:rPr lang="en-US" dirty="0" err="1"/>
              <a:t>dijawab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nilai</a:t>
            </a:r>
            <a:endParaRPr lang="en-US" dirty="0"/>
          </a:p>
        </p:txBody>
      </p:sp>
      <p:sp>
        <p:nvSpPr>
          <p:cNvPr id="12" name="Snip Diagonal Corner Rectangle 11"/>
          <p:cNvSpPr/>
          <p:nvPr/>
        </p:nvSpPr>
        <p:spPr>
          <a:xfrm>
            <a:off x="2667000" y="5334000"/>
            <a:ext cx="3962400" cy="1295400"/>
          </a:xfrm>
          <a:prstGeom prst="snip2Diag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yang </a:t>
            </a:r>
            <a:r>
              <a:rPr lang="en-US" dirty="0" err="1"/>
              <a:t>dijawab</a:t>
            </a:r>
            <a:r>
              <a:rPr lang="en-US" dirty="0"/>
              <a:t> </a:t>
            </a:r>
            <a:r>
              <a:rPr lang="en-US" dirty="0" err="1"/>
              <a:t>benar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diperoleh</a:t>
            </a:r>
            <a:endParaRPr lang="en-US" dirty="0"/>
          </a:p>
        </p:txBody>
      </p:sp>
      <p:sp>
        <p:nvSpPr>
          <p:cNvPr id="19" name="Down Arrow 18"/>
          <p:cNvSpPr/>
          <p:nvPr/>
        </p:nvSpPr>
        <p:spPr>
          <a:xfrm>
            <a:off x="1433513" y="3276600"/>
            <a:ext cx="609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6823075" y="3303588"/>
            <a:ext cx="609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Bent Arrow 21"/>
          <p:cNvSpPr/>
          <p:nvPr/>
        </p:nvSpPr>
        <p:spPr>
          <a:xfrm flipV="1">
            <a:off x="1676400" y="5410200"/>
            <a:ext cx="838200" cy="7620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Bent Arrow 22"/>
          <p:cNvSpPr/>
          <p:nvPr/>
        </p:nvSpPr>
        <p:spPr>
          <a:xfrm flipH="1" flipV="1">
            <a:off x="6802438" y="5521325"/>
            <a:ext cx="803275" cy="7620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584950" y="1873250"/>
            <a:ext cx="762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>
                <a:solidFill>
                  <a:srgbClr val="FF0000"/>
                </a:solidFill>
                <a:latin typeface="Calibri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07996E-6 L 0.00348 0.26531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1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9" grpId="0" animBg="1"/>
      <p:bldP spid="20" grpId="0" animBg="1"/>
      <p:bldP spid="22" grpId="0" animBg="1"/>
      <p:bldP spid="23" grpId="0" animBg="1"/>
      <p:bldP spid="24" grpId="0"/>
      <p:bldP spid="2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74675" y="1657350"/>
            <a:ext cx="2286000" cy="1143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Inteligensi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881688" y="1733550"/>
            <a:ext cx="2286000" cy="11430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Skor</a:t>
            </a:r>
            <a:r>
              <a:rPr lang="en-US" dirty="0"/>
              <a:t> IQ</a:t>
            </a:r>
          </a:p>
        </p:txBody>
      </p:sp>
      <p:sp>
        <p:nvSpPr>
          <p:cNvPr id="6" name="Left-Right Arrow 5"/>
          <p:cNvSpPr/>
          <p:nvPr/>
        </p:nvSpPr>
        <p:spPr>
          <a:xfrm>
            <a:off x="3359726" y="1885358"/>
            <a:ext cx="2209800" cy="762000"/>
          </a:xfrm>
          <a:prstGeom prst="left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Kesepadanan</a:t>
            </a: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584950" y="1617663"/>
            <a:ext cx="762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>
                <a:solidFill>
                  <a:srgbClr val="FF0000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8" name="Snip Diagonal Corner Rectangle 7"/>
          <p:cNvSpPr/>
          <p:nvPr/>
        </p:nvSpPr>
        <p:spPr>
          <a:xfrm>
            <a:off x="228600" y="3625850"/>
            <a:ext cx="2833688" cy="1692275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Kecakapan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verbal, </a:t>
            </a:r>
            <a:r>
              <a:rPr lang="en-US" dirty="0" err="1"/>
              <a:t>kefasihan</a:t>
            </a:r>
            <a:r>
              <a:rPr lang="en-US" dirty="0"/>
              <a:t> </a:t>
            </a:r>
            <a:r>
              <a:rPr lang="en-US" dirty="0" err="1"/>
              <a:t>kata</a:t>
            </a:r>
            <a:r>
              <a:rPr lang="en-US" dirty="0"/>
              <a:t>,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, </a:t>
            </a:r>
            <a:r>
              <a:rPr lang="en-US" dirty="0" err="1"/>
              <a:t>dsb</a:t>
            </a:r>
            <a:endParaRPr lang="en-US" dirty="0"/>
          </a:p>
        </p:txBody>
      </p:sp>
      <p:sp>
        <p:nvSpPr>
          <p:cNvPr id="9" name="Snip Diagonal Corner Rectangle 8"/>
          <p:cNvSpPr/>
          <p:nvPr/>
        </p:nvSpPr>
        <p:spPr>
          <a:xfrm>
            <a:off x="5705475" y="3625850"/>
            <a:ext cx="3352800" cy="129540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verbal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dirty="0" err="1"/>
              <a:t>kefasihan</a:t>
            </a:r>
            <a:r>
              <a:rPr lang="en-US" dirty="0"/>
              <a:t> </a:t>
            </a:r>
            <a:r>
              <a:rPr lang="en-US" dirty="0" err="1"/>
              <a:t>kata</a:t>
            </a:r>
            <a:endParaRPr lang="en-US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dgn</a:t>
            </a:r>
            <a:r>
              <a:rPr lang="en-US" dirty="0"/>
              <a:t> </a:t>
            </a:r>
            <a:r>
              <a:rPr lang="en-US" dirty="0" err="1"/>
              <a:t>bilangan</a:t>
            </a: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1433513" y="3127375"/>
            <a:ext cx="609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823075" y="3155950"/>
            <a:ext cx="609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2783E-6 L -0.00486 0.3110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5486400" cy="1676400"/>
          </a:xfrm>
        </p:spPr>
        <p:txBody>
          <a:bodyPr/>
          <a:lstStyle/>
          <a:p>
            <a:pPr eaLnBrk="1" hangingPunct="1"/>
            <a:r>
              <a:rPr lang="en-US" sz="2800">
                <a:latin typeface="Britannic Bold" pitchFamily="34" charset="0"/>
                <a:cs typeface="Courier New" pitchFamily="49" charset="0"/>
              </a:rPr>
              <a:t>Permasalahan berikutnya, Apakah benar-benar sepadan ??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2004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3400" y="4862513"/>
            <a:ext cx="8305800" cy="1676400"/>
          </a:xfrm>
          <a:prstGeom prst="rect">
            <a:avLst/>
          </a:prstGeom>
        </p:spPr>
        <p:txBody>
          <a:bodyPr lIns="45720" rIns="4572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Permasalahan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seberapa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baik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kesepadanan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variabel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laten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dengan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variabel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manifesnya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merupakan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permasalahan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validitas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dan</a:t>
            </a:r>
            <a:r>
              <a:rPr lang="en-US" sz="2800" dirty="0">
                <a:latin typeface="Britannic Bold" pitchFamily="34" charset="0"/>
                <a:ea typeface="+mj-ea"/>
                <a:cs typeface="Courier New" pitchFamily="49" charset="0"/>
              </a:rPr>
              <a:t> </a:t>
            </a:r>
            <a:r>
              <a:rPr lang="en-US" sz="2800" dirty="0" err="1">
                <a:latin typeface="Britannic Bold" pitchFamily="34" charset="0"/>
                <a:ea typeface="+mj-ea"/>
                <a:cs typeface="Courier New" pitchFamily="49" charset="0"/>
              </a:rPr>
              <a:t>reliabilitas</a:t>
            </a:r>
            <a:endParaRPr lang="en-US" sz="2800" dirty="0">
              <a:latin typeface="Britannic Bold" pitchFamily="34" charset="0"/>
              <a:ea typeface="+mj-ea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3268E-6 L -3.33333E-6 -0.2995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1543</TotalTime>
  <Words>284</Words>
  <Application>Microsoft Office PowerPoint</Application>
  <PresentationFormat>On-screen Show (4:3)</PresentationFormat>
  <Paragraphs>78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Britannic Bold</vt:lpstr>
      <vt:lpstr>Calibri</vt:lpstr>
      <vt:lpstr>Franklin Gothic Book</vt:lpstr>
      <vt:lpstr>Wingdings</vt:lpstr>
      <vt:lpstr>Wingdings 2</vt:lpstr>
      <vt:lpstr>Technic</vt:lpstr>
      <vt:lpstr>SASARAN UKUR</vt:lpstr>
      <vt:lpstr>PowerPoint Presentation</vt:lpstr>
      <vt:lpstr>VARIABEL</vt:lpstr>
      <vt:lpstr>UNIDIMENSI</vt:lpstr>
      <vt:lpstr>MULTI DIMENSI</vt:lpstr>
      <vt:lpstr>JENIS VARIABEL</vt:lpstr>
      <vt:lpstr>Bagaimana cara mengukur variabel laten ??</vt:lpstr>
      <vt:lpstr>PowerPoint Presentation</vt:lpstr>
      <vt:lpstr>PowerPoint Presentation</vt:lpstr>
      <vt:lpstr>Permasalahan berikutnya, Apakah benar-benar sepadan ??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PSIKOMETRI</dc:title>
  <dc:creator>Valued Acer Customer</dc:creator>
  <cp:lastModifiedBy>adi kristiawan</cp:lastModifiedBy>
  <cp:revision>90</cp:revision>
  <dcterms:created xsi:type="dcterms:W3CDTF">2009-11-21T12:20:49Z</dcterms:created>
  <dcterms:modified xsi:type="dcterms:W3CDTF">2026-10-12T06:22:19Z</dcterms:modified>
</cp:coreProperties>
</file>